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50BB02-3FD4-4A51-BA0A-8F0286F01880}" type="datetimeFigureOut">
              <a:rPr lang="en-GB" smtClean="0"/>
              <a:t>16/05/2016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487636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50BB02-3FD4-4A51-BA0A-8F0286F01880}" type="datetimeFigureOut">
              <a:rPr lang="en-GB" smtClean="0"/>
              <a:t>16/05/2016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515524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50BB02-3FD4-4A51-BA0A-8F0286F01880}" type="datetimeFigureOut">
              <a:rPr lang="en-GB" smtClean="0"/>
              <a:t>16/05/2016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825723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50BB02-3FD4-4A51-BA0A-8F0286F01880}" type="datetimeFigureOut">
              <a:rPr lang="en-GB" smtClean="0"/>
              <a:t>16/05/2016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907992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50BB02-3FD4-4A51-BA0A-8F0286F01880}" type="datetimeFigureOut">
              <a:rPr lang="en-GB" smtClean="0"/>
              <a:t>16/05/2016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1921366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50BB02-3FD4-4A51-BA0A-8F0286F01880}" type="datetimeFigureOut">
              <a:rPr lang="en-GB" smtClean="0"/>
              <a:t>16/05/2016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2043145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50BB02-3FD4-4A51-BA0A-8F0286F01880}" type="datetimeFigureOut">
              <a:rPr lang="en-GB" smtClean="0"/>
              <a:t>16/05/2016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1857207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50BB02-3FD4-4A51-BA0A-8F0286F01880}" type="datetimeFigureOut">
              <a:rPr lang="en-GB" smtClean="0"/>
              <a:t>16/05/2016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768085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0BB02-3FD4-4A51-BA0A-8F0286F01880}" type="datetimeFigureOut">
              <a:rPr lang="en-GB" smtClean="0"/>
              <a:t>16/05/2016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2615021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50BB02-3FD4-4A51-BA0A-8F0286F01880}" type="datetimeFigureOut">
              <a:rPr lang="en-GB" smtClean="0"/>
              <a:t>16/05/2016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815422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50BB02-3FD4-4A51-BA0A-8F0286F01880}" type="datetimeFigureOut">
              <a:rPr lang="en-GB" smtClean="0"/>
              <a:t>16/05/2016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2BF839-FF15-41E3-A0DC-7AB1513C7D4E}" type="slidenum">
              <a:rPr lang="en-GB" smtClean="0"/>
              <a:t>‹#›</a:t>
            </a:fld>
            <a:endParaRPr lang="en-GB"/>
          </a:p>
        </p:txBody>
      </p:sp>
    </p:spTree>
    <p:extLst>
      <p:ext uri="{BB962C8B-B14F-4D97-AF65-F5344CB8AC3E}">
        <p14:creationId xmlns:p14="http://schemas.microsoft.com/office/powerpoint/2010/main" val="3772127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50BB02-3FD4-4A51-BA0A-8F0286F01880}" type="datetimeFigureOut">
              <a:rPr lang="en-GB" smtClean="0"/>
              <a:t>16/05/2016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BF839-FF15-41E3-A0DC-7AB1513C7D4E}" type="slidenum">
              <a:rPr lang="en-GB" smtClean="0"/>
              <a:t>‹#›</a:t>
            </a:fld>
            <a:endParaRPr lang="en-GB"/>
          </a:p>
        </p:txBody>
      </p:sp>
    </p:spTree>
    <p:extLst>
      <p:ext uri="{BB962C8B-B14F-4D97-AF65-F5344CB8AC3E}">
        <p14:creationId xmlns:p14="http://schemas.microsoft.com/office/powerpoint/2010/main" val="150759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Film Industry</a:t>
            </a:r>
            <a:endParaRPr lang="en-GB" dirty="0"/>
          </a:p>
        </p:txBody>
      </p:sp>
      <p:sp>
        <p:nvSpPr>
          <p:cNvPr id="3" name="Subtitle 2"/>
          <p:cNvSpPr>
            <a:spLocks noGrp="1"/>
          </p:cNvSpPr>
          <p:nvPr>
            <p:ph type="subTitle" idx="1"/>
          </p:nvPr>
        </p:nvSpPr>
        <p:spPr/>
        <p:txBody>
          <a:bodyPr/>
          <a:lstStyle/>
          <a:p>
            <a:r>
              <a:rPr lang="en-GB" dirty="0" smtClean="0"/>
              <a:t>Employment opportunities and Job roles</a:t>
            </a:r>
            <a:endParaRPr lang="en-GB" dirty="0"/>
          </a:p>
        </p:txBody>
      </p:sp>
    </p:spTree>
    <p:extLst>
      <p:ext uri="{BB962C8B-B14F-4D97-AF65-F5344CB8AC3E}">
        <p14:creationId xmlns:p14="http://schemas.microsoft.com/office/powerpoint/2010/main" val="3477696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Producer</a:t>
            </a:r>
            <a:endParaRPr lang="en-GB" dirty="0"/>
          </a:p>
        </p:txBody>
      </p:sp>
      <p:sp>
        <p:nvSpPr>
          <p:cNvPr id="3" name="Content Placeholder 2"/>
          <p:cNvSpPr>
            <a:spLocks noGrp="1"/>
          </p:cNvSpPr>
          <p:nvPr>
            <p:ph idx="1"/>
          </p:nvPr>
        </p:nvSpPr>
        <p:spPr/>
        <p:txBody>
          <a:bodyPr/>
          <a:lstStyle/>
          <a:p>
            <a:pPr marL="0" indent="0">
              <a:buNone/>
            </a:pPr>
            <a:r>
              <a:rPr lang="en-GB" dirty="0" smtClean="0"/>
              <a:t>What the job role is</a:t>
            </a:r>
            <a:r>
              <a:rPr lang="en-GB" dirty="0" smtClean="0"/>
              <a:t>:</a:t>
            </a:r>
          </a:p>
          <a:p>
            <a:pPr marL="0" indent="0">
              <a:buNone/>
            </a:pPr>
            <a:r>
              <a:rPr lang="en-GB" dirty="0"/>
              <a:t>Film producers fill a variety of roles depending upon the type of producer. Either employed by a production company or independent, producers plan and coordinate various aspects of film production, such as selecting script, coordinating writing, directing and editing, and arranging financing.</a:t>
            </a:r>
            <a:endParaRPr lang="en-GB" dirty="0" smtClean="0"/>
          </a:p>
          <a:p>
            <a:pPr marL="0" indent="0">
              <a:buNone/>
            </a:pPr>
            <a:endParaRPr lang="en-GB" dirty="0"/>
          </a:p>
        </p:txBody>
      </p:sp>
    </p:spTree>
    <p:extLst>
      <p:ext uri="{BB962C8B-B14F-4D97-AF65-F5344CB8AC3E}">
        <p14:creationId xmlns:p14="http://schemas.microsoft.com/office/powerpoint/2010/main" val="3049381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586854"/>
            <a:ext cx="5181600" cy="5590109"/>
          </a:xfrm>
        </p:spPr>
        <p:txBody>
          <a:bodyPr>
            <a:normAutofit/>
          </a:bodyPr>
          <a:lstStyle/>
          <a:p>
            <a:r>
              <a:rPr lang="en-GB" dirty="0"/>
              <a:t>Personal skills:</a:t>
            </a:r>
          </a:p>
          <a:p>
            <a:r>
              <a:rPr lang="en-GB" dirty="0"/>
              <a:t>Great creative vision</a:t>
            </a:r>
          </a:p>
          <a:p>
            <a:r>
              <a:rPr lang="en-GB" dirty="0"/>
              <a:t>Dedication</a:t>
            </a:r>
          </a:p>
          <a:p>
            <a:r>
              <a:rPr lang="en-GB" dirty="0"/>
              <a:t>Commitment</a:t>
            </a:r>
          </a:p>
          <a:p>
            <a:r>
              <a:rPr lang="en-GB" dirty="0"/>
              <a:t>Artistic</a:t>
            </a:r>
          </a:p>
          <a:p>
            <a:r>
              <a:rPr lang="en-GB" dirty="0"/>
              <a:t>Passion for film making</a:t>
            </a:r>
          </a:p>
          <a:p>
            <a:r>
              <a:rPr lang="en-GB" dirty="0"/>
              <a:t>Strong and confident leader</a:t>
            </a:r>
          </a:p>
          <a:p>
            <a:r>
              <a:rPr lang="en-GB" dirty="0"/>
              <a:t>Be able to make decisions </a:t>
            </a:r>
          </a:p>
          <a:p>
            <a:r>
              <a:rPr lang="en-GB" dirty="0"/>
              <a:t>Good communication and interpersonal skills</a:t>
            </a:r>
          </a:p>
          <a:p>
            <a:r>
              <a:rPr lang="en-GB" dirty="0"/>
              <a:t>Inspire and motivate</a:t>
            </a:r>
          </a:p>
          <a:p>
            <a:endParaRPr lang="en-GB" dirty="0"/>
          </a:p>
        </p:txBody>
      </p:sp>
      <p:sp>
        <p:nvSpPr>
          <p:cNvPr id="6" name="Content Placeholder 5"/>
          <p:cNvSpPr>
            <a:spLocks noGrp="1"/>
          </p:cNvSpPr>
          <p:nvPr>
            <p:ph sz="half" idx="2"/>
          </p:nvPr>
        </p:nvSpPr>
        <p:spPr>
          <a:xfrm>
            <a:off x="6172200" y="586854"/>
            <a:ext cx="5181600" cy="5590109"/>
          </a:xfrm>
        </p:spPr>
        <p:txBody>
          <a:bodyPr>
            <a:normAutofit/>
          </a:bodyPr>
          <a:lstStyle/>
          <a:p>
            <a:r>
              <a:rPr lang="en-GB" dirty="0"/>
              <a:t>Attention to detail</a:t>
            </a:r>
          </a:p>
          <a:p>
            <a:r>
              <a:rPr lang="en-GB" dirty="0"/>
              <a:t>Well under pressure</a:t>
            </a:r>
          </a:p>
          <a:p>
            <a:r>
              <a:rPr lang="en-GB" dirty="0"/>
              <a:t>Determination</a:t>
            </a:r>
          </a:p>
          <a:p>
            <a:r>
              <a:rPr lang="en-GB" dirty="0"/>
              <a:t>Make decisions </a:t>
            </a:r>
          </a:p>
          <a:p>
            <a:r>
              <a:rPr lang="en-GB" dirty="0"/>
              <a:t>Delegate and collaborate with others</a:t>
            </a:r>
          </a:p>
          <a:p>
            <a:r>
              <a:rPr lang="en-GB" dirty="0"/>
              <a:t>Inspire and motivate the team</a:t>
            </a:r>
          </a:p>
          <a:p>
            <a:r>
              <a:rPr lang="en-GB" dirty="0"/>
              <a:t>Work intensively for long hours</a:t>
            </a:r>
          </a:p>
          <a:p>
            <a:r>
              <a:rPr lang="en-GB" dirty="0"/>
              <a:t>Keep calm and think clearly under pressure</a:t>
            </a:r>
          </a:p>
          <a:p>
            <a:r>
              <a:rPr lang="en-GB" dirty="0"/>
              <a:t>Have self-belief </a:t>
            </a:r>
          </a:p>
          <a:p>
            <a:endParaRPr lang="en-GB" dirty="0"/>
          </a:p>
        </p:txBody>
      </p:sp>
    </p:spTree>
    <p:extLst>
      <p:ext uri="{BB962C8B-B14F-4D97-AF65-F5344CB8AC3E}">
        <p14:creationId xmlns:p14="http://schemas.microsoft.com/office/powerpoint/2010/main" val="1941059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GB" dirty="0" smtClean="0"/>
              <a:t>Qualifications</a:t>
            </a:r>
            <a:endParaRPr lang="en-GB" dirty="0"/>
          </a:p>
        </p:txBody>
      </p:sp>
      <p:sp>
        <p:nvSpPr>
          <p:cNvPr id="6" name="Content Placeholder 5"/>
          <p:cNvSpPr>
            <a:spLocks noGrp="1"/>
          </p:cNvSpPr>
          <p:nvPr>
            <p:ph idx="1"/>
          </p:nvPr>
        </p:nvSpPr>
        <p:spPr/>
        <p:txBody>
          <a:bodyPr/>
          <a:lstStyle/>
          <a:p>
            <a:r>
              <a:rPr lang="en-GB" dirty="0" smtClean="0"/>
              <a:t>Qualifications are not necessary, getting experience in the film sector is more important and helpful as you will be learning on the job as well as being able to get an understanding of the film industry and working your way up. </a:t>
            </a:r>
            <a:endParaRPr lang="en-GB" dirty="0"/>
          </a:p>
        </p:txBody>
      </p:sp>
    </p:spTree>
    <p:extLst>
      <p:ext uri="{BB962C8B-B14F-4D97-AF65-F5344CB8AC3E}">
        <p14:creationId xmlns:p14="http://schemas.microsoft.com/office/powerpoint/2010/main" val="2510455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Professional Skills</a:t>
            </a:r>
            <a:endParaRPr lang="en-GB" dirty="0"/>
          </a:p>
        </p:txBody>
      </p:sp>
      <p:sp>
        <p:nvSpPr>
          <p:cNvPr id="3" name="Content Placeholder 2"/>
          <p:cNvSpPr>
            <a:spLocks noGrp="1"/>
          </p:cNvSpPr>
          <p:nvPr>
            <p:ph idx="1"/>
          </p:nvPr>
        </p:nvSpPr>
        <p:spPr/>
        <p:txBody>
          <a:bodyPr>
            <a:normAutofit lnSpcReduction="10000"/>
          </a:bodyPr>
          <a:lstStyle/>
          <a:p>
            <a:r>
              <a:rPr lang="en-GB" dirty="0"/>
              <a:t>solid experience in the film or TV industry</a:t>
            </a:r>
          </a:p>
          <a:p>
            <a:r>
              <a:rPr lang="en-GB" dirty="0"/>
              <a:t>a good knowledge of the production process</a:t>
            </a:r>
          </a:p>
          <a:p>
            <a:r>
              <a:rPr lang="en-GB" dirty="0"/>
              <a:t>excellent communication and people skills</a:t>
            </a:r>
          </a:p>
          <a:p>
            <a:r>
              <a:rPr lang="en-GB" dirty="0"/>
              <a:t>creativity and vision</a:t>
            </a:r>
          </a:p>
          <a:p>
            <a:r>
              <a:rPr lang="en-GB" dirty="0"/>
              <a:t>good presentation and negotiation skills</a:t>
            </a:r>
          </a:p>
          <a:p>
            <a:r>
              <a:rPr lang="en-GB" dirty="0"/>
              <a:t>leadership and management ability</a:t>
            </a:r>
          </a:p>
          <a:p>
            <a:r>
              <a:rPr lang="en-GB" dirty="0"/>
              <a:t>good planning and organisational skills</a:t>
            </a:r>
          </a:p>
          <a:p>
            <a:r>
              <a:rPr lang="en-GB" dirty="0"/>
              <a:t>financial skills and the ability to work to a budget</a:t>
            </a:r>
          </a:p>
          <a:p>
            <a:r>
              <a:rPr lang="en-GB" dirty="0"/>
              <a:t>confidence, assertiveness and </a:t>
            </a:r>
            <a:r>
              <a:rPr lang="en-GB" dirty="0" smtClean="0"/>
              <a:t>motivation</a:t>
            </a:r>
            <a:endParaRPr lang="en-GB" dirty="0"/>
          </a:p>
        </p:txBody>
      </p:sp>
    </p:spTree>
    <p:extLst>
      <p:ext uri="{BB962C8B-B14F-4D97-AF65-F5344CB8AC3E}">
        <p14:creationId xmlns:p14="http://schemas.microsoft.com/office/powerpoint/2010/main" val="94921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Daily job requirements/responsibilities</a:t>
            </a:r>
            <a:endParaRPr lang="en-GB" dirty="0"/>
          </a:p>
        </p:txBody>
      </p:sp>
      <p:sp>
        <p:nvSpPr>
          <p:cNvPr id="3" name="Content Placeholder 2"/>
          <p:cNvSpPr>
            <a:spLocks noGrp="1"/>
          </p:cNvSpPr>
          <p:nvPr>
            <p:ph idx="1"/>
          </p:nvPr>
        </p:nvSpPr>
        <p:spPr/>
        <p:txBody>
          <a:bodyPr/>
          <a:lstStyle/>
          <a:p>
            <a:r>
              <a:rPr lang="en-GB" dirty="0"/>
              <a:t>A movie producer is the person responsible for making sure an appealing, high-quality movie is produced on time and within budget. That means supervising and packaging the project from conception to distribution to </a:t>
            </a:r>
            <a:r>
              <a:rPr lang="en-GB" dirty="0" smtClean="0"/>
              <a:t>theatres, </a:t>
            </a:r>
            <a:r>
              <a:rPr lang="en-GB" dirty="0"/>
              <a:t>while interfacing with the studio and managing the work of hundreds of </a:t>
            </a:r>
            <a:r>
              <a:rPr lang="en-GB" dirty="0" smtClean="0"/>
              <a:t>individuals.</a:t>
            </a:r>
            <a:endParaRPr lang="en-GB" dirty="0"/>
          </a:p>
        </p:txBody>
      </p:sp>
    </p:spTree>
    <p:extLst>
      <p:ext uri="{BB962C8B-B14F-4D97-AF65-F5344CB8AC3E}">
        <p14:creationId xmlns:p14="http://schemas.microsoft.com/office/powerpoint/2010/main" val="249014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6670"/>
            <a:ext cx="10515600" cy="5610293"/>
          </a:xfrm>
        </p:spPr>
        <p:txBody>
          <a:bodyPr/>
          <a:lstStyle/>
          <a:p>
            <a:pPr marL="0" indent="0">
              <a:buNone/>
            </a:pPr>
            <a:r>
              <a:rPr lang="en-GB" dirty="0" smtClean="0"/>
              <a:t>The film industry or motion picture industry comprises the technological and commercial bodies of filmmaking, i.e., film production companies, film studios, cinematography, film production, screenwriting, pre-production, post production, film festivals, distribution; and actors, film directors and other film crew employees.</a:t>
            </a:r>
          </a:p>
          <a:p>
            <a:pPr marL="0" indent="0">
              <a:buNone/>
            </a:pPr>
            <a:r>
              <a:rPr lang="en-GB" dirty="0" smtClean="0"/>
              <a:t>So why work in film?</a:t>
            </a:r>
          </a:p>
          <a:p>
            <a:pPr marL="0" indent="0">
              <a:buNone/>
            </a:pPr>
            <a:r>
              <a:rPr lang="en-GB" dirty="0" smtClean="0"/>
              <a:t>Well, there are many roles in a large industry, all of which help create masterpieces that are loved around the world. To be a part of a creation such as film, to impart your knowledge and creativity to help evolve something that just started as an idea, to a story. To something that the audience can relate to, feel for, want to be part of, love to hate and hate to love. Watched over and over again, treasured for lifetimes to come.</a:t>
            </a:r>
            <a:endParaRPr lang="en-GB" dirty="0"/>
          </a:p>
        </p:txBody>
      </p:sp>
    </p:spTree>
    <p:extLst>
      <p:ext uri="{BB962C8B-B14F-4D97-AF65-F5344CB8AC3E}">
        <p14:creationId xmlns:p14="http://schemas.microsoft.com/office/powerpoint/2010/main" val="149240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9301" y="197700"/>
            <a:ext cx="9633397" cy="6530547"/>
          </a:xfrm>
        </p:spPr>
      </p:pic>
    </p:spTree>
    <p:extLst>
      <p:ext uri="{BB962C8B-B14F-4D97-AF65-F5344CB8AC3E}">
        <p14:creationId xmlns:p14="http://schemas.microsoft.com/office/powerpoint/2010/main" val="1038650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Director</a:t>
            </a:r>
            <a:endParaRPr lang="en-GB" dirty="0"/>
          </a:p>
        </p:txBody>
      </p:sp>
      <p:sp>
        <p:nvSpPr>
          <p:cNvPr id="3" name="Content Placeholder 2"/>
          <p:cNvSpPr>
            <a:spLocks noGrp="1"/>
          </p:cNvSpPr>
          <p:nvPr>
            <p:ph idx="1"/>
          </p:nvPr>
        </p:nvSpPr>
        <p:spPr/>
        <p:txBody>
          <a:bodyPr/>
          <a:lstStyle/>
          <a:p>
            <a:r>
              <a:rPr lang="en-GB" dirty="0" smtClean="0"/>
              <a:t>What the job role is:</a:t>
            </a:r>
          </a:p>
          <a:p>
            <a:pPr marL="0" indent="0">
              <a:buNone/>
            </a:pPr>
            <a:r>
              <a:rPr lang="en-GB" dirty="0" smtClean="0"/>
              <a:t>The director is the creative driving force in a films production, and acts as the crucial link between the production, technical for creative teams. Directors are responsible for creatively translating the films written script into actual images and sounds on the screen – they must visualize and define the style and structure of the film, then act as both a storyteller and team leader to bring this this vision to reality. A directors main duties include casting, script editing, shot composition, shot selection, and editing. Directors are ultimately responsible for a films artistic and commercial success or failure.</a:t>
            </a:r>
            <a:endParaRPr lang="en-GB" dirty="0"/>
          </a:p>
        </p:txBody>
      </p:sp>
    </p:spTree>
    <p:extLst>
      <p:ext uri="{BB962C8B-B14F-4D97-AF65-F5344CB8AC3E}">
        <p14:creationId xmlns:p14="http://schemas.microsoft.com/office/powerpoint/2010/main" val="1332458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618186"/>
            <a:ext cx="5181600" cy="5558777"/>
          </a:xfrm>
        </p:spPr>
        <p:txBody>
          <a:bodyPr>
            <a:normAutofit/>
          </a:bodyPr>
          <a:lstStyle/>
          <a:p>
            <a:pPr marL="0" indent="0">
              <a:buNone/>
            </a:pPr>
            <a:r>
              <a:rPr lang="en-GB" dirty="0" smtClean="0"/>
              <a:t>Personal skills:</a:t>
            </a:r>
          </a:p>
          <a:p>
            <a:r>
              <a:rPr lang="en-GB" dirty="0" smtClean="0"/>
              <a:t>Great creative vision</a:t>
            </a:r>
          </a:p>
          <a:p>
            <a:r>
              <a:rPr lang="en-GB" dirty="0" smtClean="0"/>
              <a:t>Dedication</a:t>
            </a:r>
          </a:p>
          <a:p>
            <a:r>
              <a:rPr lang="en-GB" dirty="0" smtClean="0"/>
              <a:t>Commitment</a:t>
            </a:r>
          </a:p>
          <a:p>
            <a:r>
              <a:rPr lang="en-GB" dirty="0" smtClean="0"/>
              <a:t>Artistic</a:t>
            </a:r>
          </a:p>
          <a:p>
            <a:r>
              <a:rPr lang="en-GB" dirty="0" smtClean="0"/>
              <a:t>Passion for film making</a:t>
            </a:r>
          </a:p>
          <a:p>
            <a:r>
              <a:rPr lang="en-GB" dirty="0" smtClean="0"/>
              <a:t>Strong and confident leader</a:t>
            </a:r>
          </a:p>
          <a:p>
            <a:r>
              <a:rPr lang="en-GB" dirty="0" smtClean="0"/>
              <a:t>Be able to make decisions </a:t>
            </a:r>
          </a:p>
          <a:p>
            <a:r>
              <a:rPr lang="en-GB" dirty="0" smtClean="0"/>
              <a:t>Good communication and interpersonal skills</a:t>
            </a:r>
          </a:p>
          <a:p>
            <a:r>
              <a:rPr lang="en-GB" dirty="0" smtClean="0"/>
              <a:t>Inspire and motivate</a:t>
            </a:r>
          </a:p>
          <a:p>
            <a:endParaRPr lang="en-GB" dirty="0" smtClean="0"/>
          </a:p>
          <a:p>
            <a:endParaRPr lang="en-GB" dirty="0" smtClean="0"/>
          </a:p>
          <a:p>
            <a:pPr marL="0" indent="0">
              <a:buNone/>
            </a:pPr>
            <a:endParaRPr lang="en-GB" dirty="0"/>
          </a:p>
        </p:txBody>
      </p:sp>
      <p:sp>
        <p:nvSpPr>
          <p:cNvPr id="5" name="Content Placeholder 4"/>
          <p:cNvSpPr>
            <a:spLocks noGrp="1"/>
          </p:cNvSpPr>
          <p:nvPr>
            <p:ph sz="half" idx="2"/>
          </p:nvPr>
        </p:nvSpPr>
        <p:spPr>
          <a:xfrm>
            <a:off x="6172200" y="618186"/>
            <a:ext cx="5181600" cy="5558777"/>
          </a:xfrm>
        </p:spPr>
        <p:txBody>
          <a:bodyPr>
            <a:normAutofit/>
          </a:bodyPr>
          <a:lstStyle/>
          <a:p>
            <a:r>
              <a:rPr lang="en-GB" dirty="0" smtClean="0"/>
              <a:t>Attention to detail</a:t>
            </a:r>
          </a:p>
          <a:p>
            <a:r>
              <a:rPr lang="en-GB" dirty="0" smtClean="0"/>
              <a:t>Well under pressure</a:t>
            </a:r>
          </a:p>
          <a:p>
            <a:r>
              <a:rPr lang="en-GB" dirty="0" smtClean="0"/>
              <a:t>Determination</a:t>
            </a:r>
          </a:p>
          <a:p>
            <a:r>
              <a:rPr lang="en-GB" dirty="0" smtClean="0"/>
              <a:t>Make decisions </a:t>
            </a:r>
          </a:p>
          <a:p>
            <a:r>
              <a:rPr lang="en-GB" dirty="0" smtClean="0"/>
              <a:t>Delegate and collaborate with others</a:t>
            </a:r>
          </a:p>
          <a:p>
            <a:r>
              <a:rPr lang="en-GB" dirty="0" smtClean="0"/>
              <a:t>Inspire and motivate the team</a:t>
            </a:r>
          </a:p>
          <a:p>
            <a:r>
              <a:rPr lang="en-GB" dirty="0" smtClean="0"/>
              <a:t>Work intensively for long hours</a:t>
            </a:r>
          </a:p>
          <a:p>
            <a:r>
              <a:rPr lang="en-GB" dirty="0" smtClean="0"/>
              <a:t>Keep calm and think clearly under pressure</a:t>
            </a:r>
          </a:p>
          <a:p>
            <a:r>
              <a:rPr lang="en-GB" dirty="0" smtClean="0"/>
              <a:t>Have self-belief </a:t>
            </a:r>
          </a:p>
          <a:p>
            <a:endParaRPr lang="en-GB" dirty="0"/>
          </a:p>
        </p:txBody>
      </p:sp>
    </p:spTree>
    <p:extLst>
      <p:ext uri="{BB962C8B-B14F-4D97-AF65-F5344CB8AC3E}">
        <p14:creationId xmlns:p14="http://schemas.microsoft.com/office/powerpoint/2010/main" val="1881071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Qualifications</a:t>
            </a:r>
            <a:endParaRPr lang="en-GB" dirty="0"/>
          </a:p>
        </p:txBody>
      </p:sp>
      <p:sp>
        <p:nvSpPr>
          <p:cNvPr id="6" name="Content Placeholder 5"/>
          <p:cNvSpPr>
            <a:spLocks noGrp="1"/>
          </p:cNvSpPr>
          <p:nvPr>
            <p:ph idx="1"/>
          </p:nvPr>
        </p:nvSpPr>
        <p:spPr/>
        <p:txBody>
          <a:bodyPr>
            <a:normAutofit/>
          </a:bodyPr>
          <a:lstStyle/>
          <a:p>
            <a:pPr marL="0" indent="0">
              <a:buNone/>
            </a:pPr>
            <a:r>
              <a:rPr lang="en-GB" dirty="0" smtClean="0"/>
              <a:t>You don’t need a formal qualification to become a Director.</a:t>
            </a:r>
          </a:p>
          <a:p>
            <a:pPr marL="0" indent="0">
              <a:buNone/>
            </a:pPr>
            <a:r>
              <a:rPr lang="en-GB" dirty="0" smtClean="0"/>
              <a:t>There are numerous training courses and reference books on directing and studying the art and craft of directing is important.</a:t>
            </a:r>
          </a:p>
          <a:p>
            <a:pPr marL="0" indent="0">
              <a:buNone/>
            </a:pPr>
            <a:r>
              <a:rPr lang="en-GB" dirty="0" smtClean="0"/>
              <a:t>However, the role can only really be mastered through in-depth practical experience. You will find writing a screenplay, directing your own short film or an amateur play are all good starting places. </a:t>
            </a:r>
          </a:p>
          <a:p>
            <a:pPr marL="0" indent="0">
              <a:buNone/>
            </a:pPr>
            <a:r>
              <a:rPr lang="en-GB" dirty="0" smtClean="0"/>
              <a:t>You will also need extensive industry experience; up-to-date knowledge of filmmaking techniques and equipment is vital, as is learning how to work with actors to create a performance.</a:t>
            </a:r>
            <a:endParaRPr lang="en-GB" dirty="0"/>
          </a:p>
        </p:txBody>
      </p:sp>
    </p:spTree>
    <p:extLst>
      <p:ext uri="{BB962C8B-B14F-4D97-AF65-F5344CB8AC3E}">
        <p14:creationId xmlns:p14="http://schemas.microsoft.com/office/powerpoint/2010/main" val="46136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Professional skills</a:t>
            </a:r>
            <a:endParaRPr lang="en-GB" dirty="0"/>
          </a:p>
        </p:txBody>
      </p:sp>
      <p:sp>
        <p:nvSpPr>
          <p:cNvPr id="3" name="Content Placeholder 2"/>
          <p:cNvSpPr>
            <a:spLocks noGrp="1"/>
          </p:cNvSpPr>
          <p:nvPr>
            <p:ph idx="1"/>
          </p:nvPr>
        </p:nvSpPr>
        <p:spPr/>
        <p:txBody>
          <a:bodyPr/>
          <a:lstStyle/>
          <a:p>
            <a:r>
              <a:rPr lang="en-GB" dirty="0" smtClean="0"/>
              <a:t>Extensive understanding of the film making process (technical and creative).</a:t>
            </a:r>
          </a:p>
          <a:p>
            <a:r>
              <a:rPr lang="en-GB" dirty="0" smtClean="0"/>
              <a:t>Up-to-date knowledge of film making techniques and equipment.</a:t>
            </a:r>
          </a:p>
          <a:p>
            <a:r>
              <a:rPr lang="en-GB" dirty="0" smtClean="0"/>
              <a:t>How to work with actors</a:t>
            </a:r>
            <a:endParaRPr lang="en-GB" dirty="0"/>
          </a:p>
        </p:txBody>
      </p:sp>
    </p:spTree>
    <p:extLst>
      <p:ext uri="{BB962C8B-B14F-4D97-AF65-F5344CB8AC3E}">
        <p14:creationId xmlns:p14="http://schemas.microsoft.com/office/powerpoint/2010/main" val="598242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Daily job requirements/responsibilities </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Directors may write the films script or commission it to be written; or they maybe hired after an early draft of the script is complete. Directors must then develop a vision for the finished film, and define a practical route for achieving it. During pre-production, directors make crucial decisions such as selecting the right cast, crew and locations for the film. They then direct rehearsals, and the performances of the actors once the film is in production. Directors also manage the technical aspects of filming, including the camera, sound, lighting, design and special effects.</a:t>
            </a:r>
          </a:p>
          <a:p>
            <a:pPr marL="0" indent="0">
              <a:buNone/>
            </a:pPr>
            <a:r>
              <a:rPr lang="en-GB" dirty="0" smtClean="0"/>
              <a:t>During post production, directors work closely with editors through the many technical processes of editing, to reach the final cut or version of the film. At all stages, directors are responsible for motivating the team to produce the best possible results. Directors must also appreciate the needs and expectations of the films financiers. </a:t>
            </a:r>
            <a:endParaRPr lang="en-GB" dirty="0"/>
          </a:p>
        </p:txBody>
      </p:sp>
    </p:spTree>
    <p:extLst>
      <p:ext uri="{BB962C8B-B14F-4D97-AF65-F5344CB8AC3E}">
        <p14:creationId xmlns:p14="http://schemas.microsoft.com/office/powerpoint/2010/main" val="2962936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it about the job that interests me?</a:t>
            </a:r>
            <a:endParaRPr lang="en-GB" dirty="0"/>
          </a:p>
        </p:txBody>
      </p:sp>
      <p:sp>
        <p:nvSpPr>
          <p:cNvPr id="3" name="Content Placeholder 2"/>
          <p:cNvSpPr>
            <a:spLocks noGrp="1"/>
          </p:cNvSpPr>
          <p:nvPr>
            <p:ph idx="1"/>
          </p:nvPr>
        </p:nvSpPr>
        <p:spPr/>
        <p:txBody>
          <a:bodyPr/>
          <a:lstStyle/>
          <a:p>
            <a:pPr marL="0" indent="0">
              <a:buNone/>
            </a:pPr>
            <a:r>
              <a:rPr lang="en-GB" dirty="0" smtClean="0"/>
              <a:t>I have always loved movies, how they can make people feel so </a:t>
            </a:r>
            <a:r>
              <a:rPr lang="en-GB" dirty="0"/>
              <a:t>much. </a:t>
            </a:r>
            <a:r>
              <a:rPr lang="en-GB" dirty="0" smtClean="0"/>
              <a:t>Movie-making </a:t>
            </a:r>
            <a:r>
              <a:rPr lang="en-GB" dirty="0"/>
              <a:t>is a form of art that talented artists use to make a creative difference in the world. </a:t>
            </a:r>
            <a:r>
              <a:rPr lang="en-GB" dirty="0" smtClean="0"/>
              <a:t>They help people get away from the troubles of the real world, into a variety of different fantasies. To be able to be the prime creator of such an amazing aspect of this world, to be able to inflict these powerful emotions, to make people fall in love and hate characters. To make people laugh, scared, cry, have them on the edge of their seats. To be able to express your imagination and creativity, making something I love part of everyday life.</a:t>
            </a:r>
            <a:endParaRPr lang="en-GB" dirty="0"/>
          </a:p>
        </p:txBody>
      </p:sp>
    </p:spTree>
    <p:extLst>
      <p:ext uri="{BB962C8B-B14F-4D97-AF65-F5344CB8AC3E}">
        <p14:creationId xmlns:p14="http://schemas.microsoft.com/office/powerpoint/2010/main" val="41841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TotalTime>
  <Words>1045</Words>
  <Application>Microsoft Office PowerPoint</Application>
  <PresentationFormat>Widescreen</PresentationFormat>
  <Paragraphs>78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Film Industry</vt:lpstr>
      <vt:lpstr>PowerPoint Presentation</vt:lpstr>
      <vt:lpstr>PowerPoint Presentation</vt:lpstr>
      <vt:lpstr>Director</vt:lpstr>
      <vt:lpstr>PowerPoint Presentation</vt:lpstr>
      <vt:lpstr>Qualifications</vt:lpstr>
      <vt:lpstr>Professional skills</vt:lpstr>
      <vt:lpstr>Daily job requirements/responsibilities </vt:lpstr>
      <vt:lpstr>What is it about the job that interests me?</vt:lpstr>
      <vt:lpstr>Producer</vt:lpstr>
      <vt:lpstr>PowerPoint Presentation</vt:lpstr>
      <vt:lpstr>Qualifications</vt:lpstr>
      <vt:lpstr>Professional Skills</vt:lpstr>
      <vt:lpstr>Daily job requirements/responsibilities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 Industry</dc:title>
  <dc:creator>Grace Rouse-Barron</dc:creator>
  <cp:lastModifiedBy>Grace Rouse-Barron</cp:lastModifiedBy>
  <cp:revision>22</cp:revision>
  <dcterms:created xsi:type="dcterms:W3CDTF">2016-04-14T10:24:54Z</dcterms:created>
  <dcterms:modified xsi:type="dcterms:W3CDTF">2016-05-16T14:23:58Z</dcterms:modified>
</cp:coreProperties>
</file>